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Technological Change and the Valuation industry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Niall Deas MRICS, Operations director, Method Valuation UK Limited</a:t>
            </a:r>
            <a:endParaRPr lang="en-GB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8724" y="5840897"/>
            <a:ext cx="1136016" cy="42927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1591" y="2122243"/>
            <a:ext cx="2295488" cy="96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64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The fintech revolution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Main Drivers AND ISSUES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89686" y="3523033"/>
            <a:ext cx="7978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2"/>
                </a:solidFill>
              </a:rPr>
              <a:t>The Problems with Legacy Systems and Systems Failures in The Banking Industry</a:t>
            </a: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9686" y="3866970"/>
            <a:ext cx="5887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2"/>
                </a:solidFill>
              </a:rPr>
              <a:t>Budgets, </a:t>
            </a:r>
            <a:r>
              <a:rPr lang="en-GB" dirty="0">
                <a:solidFill>
                  <a:schemeClr val="bg2"/>
                </a:solidFill>
              </a:rPr>
              <a:t>C</a:t>
            </a:r>
            <a:r>
              <a:rPr lang="en-GB" dirty="0" smtClean="0">
                <a:solidFill>
                  <a:schemeClr val="bg2"/>
                </a:solidFill>
              </a:rPr>
              <a:t>osts of Development and Costs of Deployment</a:t>
            </a: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9686" y="4171779"/>
            <a:ext cx="3437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2"/>
                </a:solidFill>
              </a:rPr>
              <a:t>System availability and reliability</a:t>
            </a: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6113" y="4480012"/>
            <a:ext cx="3218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2"/>
                </a:solidFill>
              </a:rPr>
              <a:t>Ability for System Integration</a:t>
            </a: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05941" y="4784821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2"/>
                </a:solidFill>
              </a:rPr>
              <a:t>Data Security</a:t>
            </a: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5941" y="5056682"/>
            <a:ext cx="2310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2"/>
                </a:solidFill>
              </a:rPr>
              <a:t>Financial Regulation</a:t>
            </a: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88940" y="5399942"/>
            <a:ext cx="4280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Automation of Routine Processing Tasks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88940" y="5708249"/>
            <a:ext cx="3321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role of AI in Underwriting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4689" y="5864202"/>
            <a:ext cx="114005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65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The Size of the industry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EY – </a:t>
            </a:r>
            <a:r>
              <a:rPr lang="en-GB" b="1" dirty="0" smtClean="0"/>
              <a:t>“ON THE CUTTING EDGE - AN EVALUATION OF THE INTERNATIONAL FINTECH SECTOR”</a:t>
            </a:r>
          </a:p>
          <a:p>
            <a:r>
              <a:rPr lang="en-GB" dirty="0" smtClean="0"/>
              <a:t>Published 2015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57881" y="3509319"/>
            <a:ext cx="710854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“Since 2008, the UK has grown in stature to be the global Fintech capital”.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£6.6bn in revenue and £524m investment in 2015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61,000 employees (c.5% of the total financial services (FS) </a:t>
            </a:r>
            <a:r>
              <a:rPr lang="en-GB" dirty="0" smtClean="0"/>
              <a:t>workforce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4689" y="5868205"/>
            <a:ext cx="1140051" cy="4267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06162" y="5313405"/>
            <a:ext cx="8163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UK </a:t>
            </a:r>
            <a:r>
              <a:rPr lang="en-GB" i="1" dirty="0" err="1" smtClean="0"/>
              <a:t>FinTech</a:t>
            </a:r>
            <a:r>
              <a:rPr lang="en-GB" i="1" dirty="0" smtClean="0"/>
              <a:t> State of  The Nation (April 2019) confirmed 76,500 now employed and this is expected to top 105,500 by 2030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5705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THE VALUATION INDUSTRY’s VIEW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RICS – “The Future of Valuations – The Relevance of Real estate valuations for institutional investors and banks – views from a European expert group” – November 2017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56735" y="3385751"/>
            <a:ext cx="272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Advance of Technology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43914" y="3970638"/>
            <a:ext cx="493353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Big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Data Availability and Integrity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Surveying and machines – drones, live streaming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Block chain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AI and automated Valuations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Role and Use of AVMs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4689" y="5876442"/>
            <a:ext cx="114005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4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The Valuation INDUSTRY’s View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Continued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97924" y="3509319"/>
            <a:ext cx="2927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Changing Client Expectations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464116" y="3878651"/>
            <a:ext cx="3080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regulation environment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464116" y="4160793"/>
            <a:ext cx="3565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Report formats and data delivery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460900" y="4442935"/>
            <a:ext cx="366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Time to undertake reports (SLAs)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460900" y="4725077"/>
            <a:ext cx="6534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Market Value as sole basis for secured lending vs Long Term Value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460900" y="4974947"/>
            <a:ext cx="2453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Valuation uncertainty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460900" y="5235820"/>
            <a:ext cx="2043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Valuation liability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4689" y="5857193"/>
            <a:ext cx="114005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94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THE VALUATION INDUSTRY’S VIEW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RICS VIEW ON A FUTURE VALUATION PROCESS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70919" y="3328086"/>
            <a:ext cx="694042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Smart Contract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Machine Led Inspections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Big-Data Gathering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Verification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Automated Valuation Models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Analysis and interpretation with a higher degree of statistical analysis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Provision if a value (range) and/or advice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Interactive valuation report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Storage in a property block chain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4689" y="5843491"/>
            <a:ext cx="114005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57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FUTURE ROLE OF PANEL MANAGER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Is there a role?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05016" y="3410465"/>
            <a:ext cx="77316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Technology will continue to advance rapidly</a:t>
            </a:r>
          </a:p>
          <a:p>
            <a:r>
              <a:rPr lang="en-GB" dirty="0" smtClean="0"/>
              <a:t>- Processes for Valuation Procurement will undoubtedly become more automated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81290" y="4056796"/>
            <a:ext cx="3090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Client expectations will change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005015" y="4399923"/>
            <a:ext cx="3043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role of valuers will change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005016" y="4887793"/>
            <a:ext cx="8375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Panel managers are middle men who exist to ease the friction between the various parties particularly with smaller lenders who may have limited internal experience of the valuation industry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005016" y="5874647"/>
            <a:ext cx="3954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role of panel managers must change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4689" y="5811123"/>
            <a:ext cx="114005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38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HOW WILL WE CHANGE?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What will we do?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63827" y="3459892"/>
            <a:ext cx="6604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Be “independent” advisors regarding changes in valuation industry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63827" y="4354890"/>
            <a:ext cx="56816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Develop software solutions/ advise software developers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TextBox 5"/>
          <p:cNvSpPr txBox="1"/>
          <p:nvPr/>
        </p:nvSpPr>
        <p:spPr bwMode="black">
          <a:xfrm>
            <a:off x="963827" y="3907391"/>
            <a:ext cx="5966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Communicate client expectations to the valuation industry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4689" y="5839624"/>
            <a:ext cx="114005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06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</TotalTime>
  <Words>415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Wingdings 2</vt:lpstr>
      <vt:lpstr>Dividend</vt:lpstr>
      <vt:lpstr>Technological Change and the Valuation industry</vt:lpstr>
      <vt:lpstr>The fintech revolution</vt:lpstr>
      <vt:lpstr>The Size of the industry</vt:lpstr>
      <vt:lpstr>THE VALUATION INDUSTRY’s VIEW</vt:lpstr>
      <vt:lpstr>The Valuation INDUSTRY’s View</vt:lpstr>
      <vt:lpstr>THE VALUATION INDUSTRY’S VIEW</vt:lpstr>
      <vt:lpstr>FUTURE ROLE OF PANEL MANAGER</vt:lpstr>
      <vt:lpstr>HOW WILL WE CHANGE?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Technological INNOVATION and The VALUATION Industry</dc:title>
  <dc:creator>Niall Deas</dc:creator>
  <cp:lastModifiedBy>Niall Deas</cp:lastModifiedBy>
  <cp:revision>13</cp:revision>
  <cp:lastPrinted>2019-06-06T14:33:57Z</cp:lastPrinted>
  <dcterms:created xsi:type="dcterms:W3CDTF">2019-04-08T09:43:12Z</dcterms:created>
  <dcterms:modified xsi:type="dcterms:W3CDTF">2019-06-06T14:35:39Z</dcterms:modified>
</cp:coreProperties>
</file>